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Services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Services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Services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Component: Software, Services (Professional Services, Managed Services)
By Deployment Mode: Cloud, On -Premises
By Organization Size: Market Overview, Small And Medium Enterprises, Large Enterprises
By Application: Data Warehousing, Business Intelligence &amp; Analytics, Customer Relationship Management (CRM), Enterprise Resource Planning (ERP), Financial Analytics &amp; Reporting, Others
By End User: BFSI, Healthcare, Retail, IT &amp; Telecom, Government &amp; Public Sector, Manufacturing, Media &amp; Entertainment, Energy &amp; Utilities, Transportation &amp; Logistics, Education, Others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ETL SOFTWARE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DAMA International</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Knowledge and Data Engineering</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TDWI (The Data Warehousing Institute)</a:t>
                      </a:r>
                    </a:p>
                  </a:txBody>
                  <a:tcPr marL="9525" marR="9525" marT="9525" marB="0" anchor="ctr"/>
                </a:tc>
                <a:tc>
                  <a:txBody>
                    <a:bodyPr/>
                    <a:lstStyle/>
                    <a:p>
                      <a:pPr marL="91440" algn="l" fontAlgn="b"/>
                      <a:r>
                        <a:rPr lang="en-US" sz="1100" kern="1200" dirty="0">
                          <a:solidFill>
                            <a:schemeClr val="dk1"/>
                          </a:solidFill>
                          <a:latin typeface="+mn-lt"/>
                          <a:ea typeface="+mn-ea"/>
                          <a:cs typeface="+mn-cs"/>
                        </a:rPr>
                        <a:t>ACM Transactions on Database Systems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World Wide Web Consortium (W3C)</a:t>
                      </a:r>
                    </a:p>
                  </a:txBody>
                  <a:tcPr marL="9525" marR="9525" marT="9525" marB="0" anchor="ctr"/>
                </a:tc>
                <a:tc>
                  <a:txBody>
                    <a:bodyPr/>
                    <a:lstStyle/>
                    <a:p>
                      <a:pPr marL="91440" algn="l" fontAlgn="b"/>
                      <a:r>
                        <a:rPr lang="en-US" sz="1100" kern="1200" dirty="0">
                          <a:solidFill>
                            <a:schemeClr val="dk1"/>
                          </a:solidFill>
                          <a:latin typeface="+mn-lt"/>
                          <a:ea typeface="+mn-ea"/>
                          <a:cs typeface="+mn-cs"/>
                        </a:rPr>
                        <a:t>Data &amp; Knowledge Engineering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Object Management Group (OMG)</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Data and Information Quality</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National Institute of Standards and Technology (NIST)</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Data Warehousing and Mining</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ETL SOFTWARE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ETL Software Market is valued at USD 7.34 Billion in 2024, and is expected to reach USD 19.37 Billion by 2032. The market shows a steady CAGR of 12.9% from 2025 to 2032. Accelerated cloud adoption, data democratization, and real-time analytics demand drive ETL software evolution; vendors emphasize low-code, AI-enabled automation, and integration with data lakes/warehouses. Market dynamics favor incumbents (IBM, Informatica, Talend, Microsoft) and nimble cloud-native challengers, with consolidation, strategic partnerships, and increased verticalized, privacy-aware offerings shaping growth and pervasive automation adoption.</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ETL SOFTWARE MARKET SIZE,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7.34</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19.37</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Cloud Adoption: Accelerated migration to cloud platforms, scalable storage and managed services reduce infrastructure costs and complexity, enabling rapid deployment of ETL pipelines. Pay-as-you-go models, multi-cloud support and integration with cloud-native data warehouses drive vendor innovation, flexibility, and adoption across enterprises seeking agile, cost-effective data integration solutions for analytics growth.
AI and Automation: Advances in machine learning, metadata-driven automation and intelligent data profiling accelerate ETL design, error detection and performance tuning. Automated schema mapping, self-service interfaces and low-code tools lower technical barriers, reduce time-to-insight, and enable business users to orchestrate complex integrations, boosting adoption and operational efficiency in data stacks.</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ETL SOFTWARE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ETL SOFTWARE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7.34 BILLION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ETL SOFTWARE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Cloud migration is accelerating demand for scalable ETL solutions as organizations shift data workloads to modern platforms. Leading providers such as Snowflake and AWS Glue offer cloud native capabilities that simplify integration and orchestration. Enterprises adopt these services to consolidate pipelines and reduce infrastructure complexity while supporting analytics use cases. Real world examples include retailers moving customer analytics to cloud warehouses and financial firms ingesting transactional feeds for fraud detection using managed ETL offerings and enabling faster business decisions globally.
Growing data variety from applications logs to sensor outputs pressures ETL vendors to support diverse connectors and flexible transformations. Open source projects like Apache Kafka and Flink complement commercial tools such as Informatica and Talend by enabling streaming ingestion and complex event processing in pipelines. For example manufacturers integrate sensor telemetry with enterprise systems to improve operations while media companies combine social media streams for audience insights. Vendors respond with connector ecosystems and visual transformation designers that reduce custom coding.
Automation and AI metadata management transform ETL by reducing manual pipeline maintenance and improving data quality enforcement across environments. Vendors embed intelligence into tooling, for instance Informatica uses its CLAIRE engine to surface data issues and suggest mappings while Databricks offers managed abstractions to simplify creation and monitoring. AWS Glue provides serverless orchestration and preparation utilities used by teams to streamline repetitive tasks. These capabilities enable governance teams and engineers to focus on higher value activities instead of routine debugging.
Regulatory compliance and strict data governance requirements compel organizations to adopt ETL tools that provide lineage, auditing, and policy enforcement across pipelines. Tools integrate with catalogs and governance platforms such as Collibra and Alation while cloud providers expose features for tracking provenance. For instance, banks standardize ingestion processes to meet audit trails and retailers implement lineage to ensure attribution accuracy for marketing campaigns. These governance demands push ETL suppliers to prioritize traceability, role based access controls, and comprehensive metadata capture.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Cloud Adoption Driving Demand for Modern ETL Tools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Heightened demand for data observability is forcing ETL modernization as teams prioritize trust and reliability across complex pipelines. Data observability tools such as Monte Carlo, Great Expectations, and BigEye have emerged to detect upstream schema drift and latent data quality issues, prompting engineers to retool extraction and transformation layers. Enterprises like Netflix and Shopify publicly emphasize pipeline reliability in engineering blogs, translating into adoption of ETL platforms with integrated monitoring, lineage, and automated alerting to reduce costly data incidents outages.
Integrating observability shifts ETL design toward built-in lineage, schema enforcement, and automated testing to surface silent failures earlier in the lifecycle. Open-source projects such as Airflow, dbt, and Dagster expose hooks for checks and metadata capture, while commercial ETL vendors embed telemetry to streamline root cause analysis. Data teams at companies that run continuous analytics pipelines prioritize lightweight assertions and lineage visualization, enabling faster remediation and clearer ownership across extraction, transformation, and load stages in production environments and operational reliability.
From a business perspective, observability-infused ETL accelerates insight delivery by reducing time spent diagnosing broken jobs and ambiguous datasets. Regulated industries like banking and healthcare cite data accuracy as critical for decision-making, prompting adoption of lineage and audit trails in ETL workflows. Vendors respond by offering audit-ready features and compliance attestations, while analytics teams gain confidence to operationalize machine learning models and business reports. Real-world deployments demonstrate fewer investigations and clearer accountability between data producers and consumers in enterprise environments.
Looking ahead, ETL providers will bake observability into their core value proposition, aligning with SRE practices and event-driven alerting to meet operational service-level objectives. Integrations with incident management tools such as PagerDuty and collaboration platforms like Slack enable rapid cross-team response, while observability vendors partner with ETL platforms to instrument metrics, traces, and lineage. Organizations adopting Google-style SRE disciplines report clearer ownership boundaries, and data engineering teams increasingly mirror production software practices to sustain reliable, observable data pipelines in applications.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Data Observability Driving Modernization of ETL Pipelines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ETL SOFTWARE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1" name="Rectangle 50"/>
          <p:cNvSpPr/>
          <p:nvPr/>
        </p:nvSpPr>
        <p:spPr>
          <a:xfrm>
            <a:off x="457200"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Software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Services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DEPLOYMENT MODE</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Cloud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On -Premises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ORGANIZATION SIZE</a:t>
            </a:r>
          </a:p>
        </p:txBody>
      </p:sp>
      <p:sp>
        <p:nvSpPr>
          <p:cNvPr id="55" name="Rectangle 54"/>
          <p:cNvSpPr/>
          <p:nvPr/>
        </p:nvSpPr>
        <p:spPr>
          <a:xfrm>
            <a:off x="5041392"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Market Overview</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Small And Medium Enterprises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Large Enterprises</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7" name="Rectangle 56"/>
          <p:cNvSpPr/>
          <p:nvPr/>
        </p:nvSpPr>
        <p:spPr>
          <a:xfrm>
            <a:off x="7333488" y="2103120"/>
            <a:ext cx="2109216" cy="1420977"/>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Data Warehousing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Business Intelligence &amp; Analytics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Customer Relationship Management (CRM)</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Enterprise Resource Planning (ERP)</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Financial Analytics &amp; Reporting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END USER</a:t>
            </a:r>
          </a:p>
        </p:txBody>
      </p:sp>
      <p:sp>
        <p:nvSpPr>
          <p:cNvPr id="59" name="Rectangle 58"/>
          <p:cNvSpPr/>
          <p:nvPr/>
        </p:nvSpPr>
        <p:spPr>
          <a:xfrm>
            <a:off x="9625584" y="2103120"/>
            <a:ext cx="2109216" cy="2353665"/>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BFSI</a:t>
            </a:r>
          </a:p>
          <a:p>
            <a:pPr algn="l" marL="190500" indent="-190500">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Retail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IT &amp; Telecom</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Government &amp; Public Sector</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Manufacturing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Media &amp; Entertainment</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Energy &amp; Utilities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Transportation &amp; Logistics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Education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Regulatory complexity across jurisdictions creates a major operational restraint for ETL vendors and adopters, forcing intricate controls over data flows and transformations. Laws such as the GDPR and CCPA impose strict personal data handling obligations, while sector rules like HIPAA demand protected health information safeguards. Enterprises deploying ETL pipelines must implement consent management, data minimization, and auditability, complicating design. Cloud providers like AWS and Microsoft supply compliance tooling, yet integration across on-premises and cloud sources remains laborious and error prone.
Data variety in modern enterprises amplifies ETL challenges, requiring transformation logic to reconcile structured databases, semi-structured logs, and unstructured media. Organizations ingest sources such as ERP systems like SAP, CRM platforms like Salesforce, IoT telemetry, and social media feeds, which differ in schema and semantics. Vendors including Informatica and Snowflake provide flexible connectors and schema evolution features, but mapping diverse formats and preserving lineage still consumes engineering cycles. This complexity lengthens projects and increases data quality risks in production environments.
A persistent skills gap constrains ETL adoption because experienced data engineers are scarce relative to enterprise demand, complicating pipeline design and governance. Organizations often recruit talent with cloud and SQL expertise, but nuanced knowledge of performance tuning, schema design, and compliance-aware transformations is less common. Low-code and managed services from vendors like Matillion and Fivetran alleviate some complexity, yet enterprises still require in-house specialists to customize integrations and troubleshoot incidents. This human capital bottleneck delays rollouts and elevates operational costs.
Legacy systems and accumulated technical debt pose a formidable restraint by anchoring critical data in aging platforms that resist modern ETL patterns and processing. Financial institutions and government agencies run core workloads on mainframes or legacy SAP ECC instances, creating complex interfaces and brittle integrations. Tools from IBM and Oracle offer legacy adapters, but rebuilding pipelines or migrating schemas remains risky and intensive. Consequently, enterprises face prolonged coexistence of old and new systems, sustaining data silos and impeding modernization initiatives.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Data Privacy and Regulatory Compliance Constraints on ETL</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ETL SOFTWARE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Feature Comparison Analysis
Case Studies</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ETL SOFTWARE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Component
By Deployment Mode
By Organization Size
By Application
By End User</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COMPONENT</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ETL SOFTWARE MARKET SIZE,  BY COMPONENT,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Software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Services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ETL SOFTWARE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ETL SOFTWARE MARKET: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COMPONENT</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ETL SOFTWARE MARKET SIZE,  BY COMPONENT,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Software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Services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COMPONENT</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ETL SOFTWARE MARKET SIZE,  BY COMPONENT,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Software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Services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ETL SOFTWARE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ETL SOFTWARE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ETL Software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Alteryx</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2,345</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0.97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1997</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ETL SOFTWARE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ALTERYX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1997</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0.97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2,345</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alteryx.com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Alteryx operates in the ETL software market with a platform that unifies data preparation, transformation, and analytics across on‑prem and cloud environments. Its portfolio spans Designer, Designer Cloud powered by Trifacta, Server for scheduling and governance, and connectors for Snowflake, Databricks, AWS, Azure, and Google Cloud. The company focuses on enabling analysts and engineers to build governed, reusable pipelines and automate handoffs to BI and machine learning workflows. In March 2024 it became privately held following acquisition by Clearlake Capital and Insight Partners, accelerating investment in AI features such as AiDIN and cloud-native capabilities. Alteryx serves enterprises across industries through a global partner ecosystem.</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Alteryx Designer Cloud is a browser-based ETL and data preparation platform built on Trifacta technology. It lets users profile, cleanse, join, and transform data with visual pipelines and reusable recipes. Native connectors streamline ingestion from cloud warehouses and lakes. Automation, governance, and collaboration features operationalize trusted pipelines across teams securely.</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Alteryx Designer Cloud</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ALTERYX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ALTERYX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ALTERYX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ALTERYX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ETL SOFTWARE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0">
                          <a:solidFill>
                            <a:srgbClr val="000000"/>
                          </a:solidFill>
                          <a:latin typeface="Poppins"/>
                        </a:defRPr>
                      </a:pPr>
                      <a:r>
                        <a:t>          5.9. Feature Comparison Analysis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5.10. Case Studies</a:t>
                      </a:r>
                    </a:p>
                  </a:txBody>
                  <a:tcPr>
                    <a:noFill/>
                    <a:lnL>
                      <a:noFill/>
                    </a:lnL>
                    <a:lnR>
                      <a:noFill/>
                    </a:lnR>
                    <a:lnT>
                      <a:noFill/>
                    </a:lnT>
                    <a:lnB>
                      <a:noFill/>
                    </a:lnB>
                  </a:tcPr>
                </a:tc>
                <a:tc>
                  <a:txBody>
                    <a:bodyPr/>
                    <a:lstStyle/>
                    <a:p>
                      <a:pPr>
                        <a:defRPr sz="1100" b="0">
                          <a:solidFill>
                            <a:srgbClr val="000000"/>
                          </a:solidFill>
                          <a:latin typeface="Poppins"/>
                        </a:defRPr>
                      </a:pPr>
                      <a:r>
                        <a:t>          9.4. Enterprise Resource Planning (ERP)</a:t>
                      </a:r>
                    </a:p>
                  </a:txBody>
                  <a:tcPr>
                    <a:noFill/>
                    <a:lnL>
                      <a:noFill/>
                    </a:lnL>
                    <a:lnR>
                      <a:noFill/>
                    </a:lnR>
                    <a:lnT>
                      <a:noFill/>
                    </a:lnT>
                    <a:lnB>
                      <a:noFill/>
                    </a:lnB>
                  </a:tcPr>
                </a:tc>
              </a:tr>
              <a:tr h="322729">
                <a:tc>
                  <a:txBody>
                    <a:bodyPr/>
                    <a:lstStyle/>
                    <a:p>
                      <a:pPr>
                        <a:defRPr sz="1100" b="1">
                          <a:solidFill>
                            <a:srgbClr val="7030A0"/>
                          </a:solidFill>
                          <a:latin typeface="Poppins"/>
                        </a:defRPr>
                      </a:pPr>
                      <a:r>
                        <a:t>6. ETL Software Market Size by Component (2019-2032)</a:t>
                      </a:r>
                    </a:p>
                  </a:txBody>
                  <a:tcPr>
                    <a:noFill/>
                    <a:lnL>
                      <a:noFill/>
                    </a:lnL>
                    <a:lnR>
                      <a:noFill/>
                    </a:lnR>
                    <a:lnT>
                      <a:noFill/>
                    </a:lnT>
                    <a:lnB>
                      <a:noFill/>
                    </a:lnB>
                  </a:tcPr>
                </a:tc>
                <a:tc>
                  <a:txBody>
                    <a:bodyPr/>
                    <a:lstStyle/>
                    <a:p>
                      <a:pPr>
                        <a:defRPr sz="1100" b="0">
                          <a:solidFill>
                            <a:srgbClr val="000000"/>
                          </a:solidFill>
                          <a:latin typeface="Poppins"/>
                        </a:defRPr>
                      </a:pPr>
                      <a:r>
                        <a:t>          9.5. Financial Analytics &amp; Reporting</a:t>
                      </a:r>
                    </a:p>
                  </a:txBody>
                  <a:tcPr>
                    <a:noFill/>
                    <a:lnL>
                      <a:noFill/>
                    </a:lnL>
                    <a:lnR>
                      <a:noFill/>
                    </a:lnR>
                    <a:lnT>
                      <a:noFill/>
                    </a:lnT>
                    <a:lnB>
                      <a:noFill/>
                    </a:lnB>
                  </a:tcPr>
                </a:tc>
              </a:tr>
              <a:tr h="322729">
                <a:tc>
                  <a:txBody>
                    <a:bodyPr/>
                    <a:lstStyle/>
                    <a:p>
                      <a:pPr>
                        <a:defRPr sz="1100" b="0">
                          <a:solidFill>
                            <a:srgbClr val="000000"/>
                          </a:solidFill>
                          <a:latin typeface="Poppins"/>
                        </a:defRPr>
                      </a:pPr>
                      <a:r>
                        <a:t>          6.1. Software</a:t>
                      </a:r>
                    </a:p>
                  </a:txBody>
                  <a:tcPr>
                    <a:noFill/>
                    <a:lnL>
                      <a:noFill/>
                    </a:lnL>
                    <a:lnR>
                      <a:noFill/>
                    </a:lnR>
                    <a:lnT>
                      <a:noFill/>
                    </a:lnT>
                    <a:lnB>
                      <a:noFill/>
                    </a:lnB>
                  </a:tcPr>
                </a:tc>
                <a:tc>
                  <a:txBody>
                    <a:bodyPr/>
                    <a:lstStyle/>
                    <a:p>
                      <a:pPr>
                        <a:defRPr sz="1100" b="0">
                          <a:solidFill>
                            <a:srgbClr val="000000"/>
                          </a:solidFill>
                          <a:latin typeface="Poppins"/>
                        </a:defRPr>
                      </a:pPr>
                      <a:r>
                        <a:t>          9.6. Others</a:t>
                      </a:r>
                    </a:p>
                  </a:txBody>
                  <a:tcPr>
                    <a:noFill/>
                    <a:lnL>
                      <a:noFill/>
                    </a:lnL>
                    <a:lnR>
                      <a:noFill/>
                    </a:lnR>
                    <a:lnT>
                      <a:noFill/>
                    </a:lnT>
                    <a:lnB>
                      <a:noFill/>
                    </a:lnB>
                  </a:tcPr>
                </a:tc>
              </a:tr>
              <a:tr h="322729">
                <a:tc>
                  <a:txBody>
                    <a:bodyPr/>
                    <a:lstStyle/>
                    <a:p>
                      <a:pPr>
                        <a:defRPr sz="1100" b="0">
                          <a:solidFill>
                            <a:srgbClr val="000000"/>
                          </a:solidFill>
                          <a:latin typeface="Poppins"/>
                        </a:defRPr>
                      </a:pPr>
                      <a:r>
                        <a:t>          6.2. Services</a:t>
                      </a:r>
                    </a:p>
                  </a:txBody>
                  <a:tcPr>
                    <a:noFill/>
                    <a:lnL>
                      <a:noFill/>
                    </a:lnL>
                    <a:lnR>
                      <a:noFill/>
                    </a:lnR>
                    <a:lnT>
                      <a:noFill/>
                    </a:lnT>
                    <a:lnB>
                      <a:noFill/>
                    </a:lnB>
                  </a:tcPr>
                </a:tc>
                <a:tc>
                  <a:txBody>
                    <a:bodyPr/>
                    <a:lstStyle/>
                    <a:p>
                      <a:pPr>
                        <a:defRPr sz="1100" b="1">
                          <a:solidFill>
                            <a:srgbClr val="7030A0"/>
                          </a:solidFill>
                          <a:latin typeface="Poppins"/>
                        </a:defRPr>
                      </a:pPr>
                      <a:r>
                        <a:t>10. ETL Software Market Size by End User (2019-2032)</a:t>
                      </a:r>
                    </a:p>
                  </a:txBody>
                  <a:tcPr>
                    <a:noFill/>
                    <a:lnL>
                      <a:noFill/>
                    </a:lnL>
                    <a:lnR>
                      <a:noFill/>
                    </a:lnR>
                    <a:lnT>
                      <a:noFill/>
                    </a:lnT>
                    <a:lnB>
                      <a:noFill/>
                    </a:lnB>
                  </a:tcPr>
                </a:tc>
              </a:tr>
              <a:tr h="322729">
                <a:tc>
                  <a:txBody>
                    <a:bodyPr/>
                    <a:lstStyle/>
                    <a:p>
                      <a:pPr>
                        <a:defRPr sz="1100" b="0">
                          <a:solidFill>
                            <a:srgbClr val="000000"/>
                          </a:solidFill>
                          <a:latin typeface="Poppins"/>
                        </a:defRPr>
                      </a:pPr>
                      <a:r>
                        <a:t>                    6.2.1. Professional Services</a:t>
                      </a:r>
                    </a:p>
                  </a:txBody>
                  <a:tcPr>
                    <a:noFill/>
                    <a:lnL>
                      <a:noFill/>
                    </a:lnL>
                    <a:lnR>
                      <a:noFill/>
                    </a:lnR>
                    <a:lnT>
                      <a:noFill/>
                    </a:lnT>
                    <a:lnB>
                      <a:noFill/>
                    </a:lnB>
                  </a:tcPr>
                </a:tc>
                <a:tc>
                  <a:txBody>
                    <a:bodyPr/>
                    <a:lstStyle/>
                    <a:p>
                      <a:pPr>
                        <a:defRPr sz="1100" b="0">
                          <a:solidFill>
                            <a:srgbClr val="000000"/>
                          </a:solidFill>
                          <a:latin typeface="Poppins"/>
                        </a:defRPr>
                      </a:pPr>
                      <a:r>
                        <a:t>          10.1. BFSI</a:t>
                      </a:r>
                    </a:p>
                  </a:txBody>
                  <a:tcPr>
                    <a:noFill/>
                    <a:lnL>
                      <a:noFill/>
                    </a:lnL>
                    <a:lnR>
                      <a:noFill/>
                    </a:lnR>
                    <a:lnT>
                      <a:noFill/>
                    </a:lnT>
                    <a:lnB>
                      <a:noFill/>
                    </a:lnB>
                  </a:tcPr>
                </a:tc>
              </a:tr>
              <a:tr h="322729">
                <a:tc>
                  <a:txBody>
                    <a:bodyPr/>
                    <a:lstStyle/>
                    <a:p>
                      <a:pPr>
                        <a:defRPr sz="1100" b="0">
                          <a:solidFill>
                            <a:srgbClr val="000000"/>
                          </a:solidFill>
                          <a:latin typeface="Poppins"/>
                        </a:defRPr>
                      </a:pPr>
                      <a:r>
                        <a:t>                    6.2.2. Managed Services</a:t>
                      </a:r>
                    </a:p>
                  </a:txBody>
                  <a:tcPr>
                    <a:noFill/>
                    <a:lnL>
                      <a:noFill/>
                    </a:lnL>
                    <a:lnR>
                      <a:noFill/>
                    </a:lnR>
                    <a:lnT>
                      <a:noFill/>
                    </a:lnT>
                    <a:lnB>
                      <a:noFill/>
                    </a:lnB>
                  </a:tcPr>
                </a:tc>
                <a:tc>
                  <a:txBody>
                    <a:bodyPr/>
                    <a:lstStyle/>
                    <a:p>
                      <a:pPr>
                        <a:defRPr sz="1100" b="0">
                          <a:solidFill>
                            <a:srgbClr val="000000"/>
                          </a:solidFill>
                          <a:latin typeface="Poppins"/>
                        </a:defRPr>
                      </a:pPr>
                      <a:r>
                        <a:t>          10.2. Healthcare</a:t>
                      </a:r>
                    </a:p>
                  </a:txBody>
                  <a:tcPr>
                    <a:noFill/>
                    <a:lnL>
                      <a:noFill/>
                    </a:lnL>
                    <a:lnR>
                      <a:noFill/>
                    </a:lnR>
                    <a:lnT>
                      <a:noFill/>
                    </a:lnT>
                    <a:lnB>
                      <a:noFill/>
                    </a:lnB>
                  </a:tcPr>
                </a:tc>
              </a:tr>
              <a:tr h="322729">
                <a:tc>
                  <a:txBody>
                    <a:bodyPr/>
                    <a:lstStyle/>
                    <a:p>
                      <a:pPr>
                        <a:defRPr sz="1100" b="1">
                          <a:solidFill>
                            <a:srgbClr val="7030A0"/>
                          </a:solidFill>
                          <a:latin typeface="Poppins"/>
                        </a:defRPr>
                      </a:pPr>
                      <a:r>
                        <a:t>7. ETL Software Market Size by Deployment Mode (2019-2032)</a:t>
                      </a:r>
                    </a:p>
                  </a:txBody>
                  <a:tcPr>
                    <a:noFill/>
                    <a:lnL>
                      <a:noFill/>
                    </a:lnL>
                    <a:lnR>
                      <a:noFill/>
                    </a:lnR>
                    <a:lnT>
                      <a:noFill/>
                    </a:lnT>
                    <a:lnB>
                      <a:noFill/>
                    </a:lnB>
                  </a:tcPr>
                </a:tc>
                <a:tc>
                  <a:txBody>
                    <a:bodyPr/>
                    <a:lstStyle/>
                    <a:p>
                      <a:pPr>
                        <a:defRPr sz="1100" b="0">
                          <a:solidFill>
                            <a:srgbClr val="000000"/>
                          </a:solidFill>
                          <a:latin typeface="Poppins"/>
                        </a:defRPr>
                      </a:pPr>
                      <a:r>
                        <a:t>          10.3. Retail</a:t>
                      </a:r>
                    </a:p>
                  </a:txBody>
                  <a:tcPr>
                    <a:noFill/>
                    <a:lnL>
                      <a:noFill/>
                    </a:lnL>
                    <a:lnR>
                      <a:noFill/>
                    </a:lnR>
                    <a:lnT>
                      <a:noFill/>
                    </a:lnT>
                    <a:lnB>
                      <a:noFill/>
                    </a:lnB>
                  </a:tcPr>
                </a:tc>
              </a:tr>
              <a:tr h="322729">
                <a:tc>
                  <a:txBody>
                    <a:bodyPr/>
                    <a:lstStyle/>
                    <a:p>
                      <a:pPr>
                        <a:defRPr sz="1100" b="0">
                          <a:solidFill>
                            <a:srgbClr val="000000"/>
                          </a:solidFill>
                          <a:latin typeface="Poppins"/>
                        </a:defRPr>
                      </a:pPr>
                      <a:r>
                        <a:t>          7.1. Cloud</a:t>
                      </a:r>
                    </a:p>
                  </a:txBody>
                  <a:tcPr>
                    <a:noFill/>
                    <a:lnL>
                      <a:noFill/>
                    </a:lnL>
                    <a:lnR>
                      <a:noFill/>
                    </a:lnR>
                    <a:lnT>
                      <a:noFill/>
                    </a:lnT>
                    <a:lnB>
                      <a:noFill/>
                    </a:lnB>
                  </a:tcPr>
                </a:tc>
                <a:tc>
                  <a:txBody>
                    <a:bodyPr/>
                    <a:lstStyle/>
                    <a:p>
                      <a:pPr>
                        <a:defRPr sz="1100" b="0">
                          <a:solidFill>
                            <a:srgbClr val="000000"/>
                          </a:solidFill>
                          <a:latin typeface="Poppins"/>
                        </a:defRPr>
                      </a:pPr>
                      <a:r>
                        <a:t>          10.4. IT &amp; Telecom</a:t>
                      </a:r>
                    </a:p>
                  </a:txBody>
                  <a:tcPr>
                    <a:noFill/>
                    <a:lnL>
                      <a:noFill/>
                    </a:lnL>
                    <a:lnR>
                      <a:noFill/>
                    </a:lnR>
                    <a:lnT>
                      <a:noFill/>
                    </a:lnT>
                    <a:lnB>
                      <a:noFill/>
                    </a:lnB>
                  </a:tcPr>
                </a:tc>
              </a:tr>
              <a:tr h="322729">
                <a:tc>
                  <a:txBody>
                    <a:bodyPr/>
                    <a:lstStyle/>
                    <a:p>
                      <a:pPr>
                        <a:defRPr sz="1100" b="0">
                          <a:solidFill>
                            <a:srgbClr val="000000"/>
                          </a:solidFill>
                          <a:latin typeface="Poppins"/>
                        </a:defRPr>
                      </a:pPr>
                      <a:r>
                        <a:t>          7.2. On -Premises</a:t>
                      </a:r>
                    </a:p>
                  </a:txBody>
                  <a:tcPr>
                    <a:noFill/>
                    <a:lnL>
                      <a:noFill/>
                    </a:lnL>
                    <a:lnR>
                      <a:noFill/>
                    </a:lnR>
                    <a:lnT>
                      <a:noFill/>
                    </a:lnT>
                    <a:lnB>
                      <a:noFill/>
                    </a:lnB>
                  </a:tcPr>
                </a:tc>
                <a:tc>
                  <a:txBody>
                    <a:bodyPr/>
                    <a:lstStyle/>
                    <a:p>
                      <a:pPr>
                        <a:defRPr sz="1100" b="0">
                          <a:solidFill>
                            <a:srgbClr val="000000"/>
                          </a:solidFill>
                          <a:latin typeface="Poppins"/>
                        </a:defRPr>
                      </a:pPr>
                      <a:r>
                        <a:t>          10.5. Government &amp; Public Sector</a:t>
                      </a:r>
                    </a:p>
                  </a:txBody>
                  <a:tcPr>
                    <a:noFill/>
                    <a:lnL>
                      <a:noFill/>
                    </a:lnL>
                    <a:lnR>
                      <a:noFill/>
                    </a:lnR>
                    <a:lnT>
                      <a:noFill/>
                    </a:lnT>
                    <a:lnB>
                      <a:noFill/>
                    </a:lnB>
                  </a:tcPr>
                </a:tc>
              </a:tr>
              <a:tr h="322729">
                <a:tc>
                  <a:txBody>
                    <a:bodyPr/>
                    <a:lstStyle/>
                    <a:p>
                      <a:pPr>
                        <a:defRPr sz="1100" b="1">
                          <a:solidFill>
                            <a:srgbClr val="7030A0"/>
                          </a:solidFill>
                          <a:latin typeface="Poppins"/>
                        </a:defRPr>
                      </a:pPr>
                      <a:r>
                        <a:t>8. ETL Software Market Size by Organization Size (2019-2032)</a:t>
                      </a:r>
                    </a:p>
                  </a:txBody>
                  <a:tcPr>
                    <a:noFill/>
                    <a:lnL>
                      <a:noFill/>
                    </a:lnL>
                    <a:lnR>
                      <a:noFill/>
                    </a:lnR>
                    <a:lnT>
                      <a:noFill/>
                    </a:lnT>
                    <a:lnB>
                      <a:noFill/>
                    </a:lnB>
                  </a:tcPr>
                </a:tc>
                <a:tc>
                  <a:txBody>
                    <a:bodyPr/>
                    <a:lstStyle/>
                    <a:p>
                      <a:pPr>
                        <a:defRPr sz="1100" b="0">
                          <a:solidFill>
                            <a:srgbClr val="000000"/>
                          </a:solidFill>
                          <a:latin typeface="Poppins"/>
                        </a:defRPr>
                      </a:pPr>
                      <a:r>
                        <a:t>          10.6. Manufacturing</a:t>
                      </a:r>
                    </a:p>
                  </a:txBody>
                  <a:tcPr>
                    <a:noFill/>
                    <a:lnL>
                      <a:noFill/>
                    </a:lnL>
                    <a:lnR>
                      <a:noFill/>
                    </a:lnR>
                    <a:lnT>
                      <a:noFill/>
                    </a:lnT>
                    <a:lnB>
                      <a:noFill/>
                    </a:lnB>
                  </a:tcPr>
                </a:tc>
              </a:tr>
              <a:tr h="322729">
                <a:tc>
                  <a:txBody>
                    <a:bodyPr/>
                    <a:lstStyle/>
                    <a:p>
                      <a:pPr>
                        <a:defRPr sz="1100" b="0">
                          <a:solidFill>
                            <a:srgbClr val="000000"/>
                          </a:solidFill>
                          <a:latin typeface="Poppins"/>
                        </a:defRPr>
                      </a:pPr>
                      <a:r>
                        <a:t>          8.1. Market Overview</a:t>
                      </a:r>
                    </a:p>
                  </a:txBody>
                  <a:tcPr>
                    <a:noFill/>
                    <a:lnL>
                      <a:noFill/>
                    </a:lnL>
                    <a:lnR>
                      <a:noFill/>
                    </a:lnR>
                    <a:lnT>
                      <a:noFill/>
                    </a:lnT>
                    <a:lnB>
                      <a:noFill/>
                    </a:lnB>
                  </a:tcPr>
                </a:tc>
                <a:tc>
                  <a:txBody>
                    <a:bodyPr/>
                    <a:lstStyle/>
                    <a:p>
                      <a:pPr>
                        <a:defRPr sz="1100" b="0">
                          <a:solidFill>
                            <a:srgbClr val="000000"/>
                          </a:solidFill>
                          <a:latin typeface="Poppins"/>
                        </a:defRPr>
                      </a:pPr>
                      <a:r>
                        <a:t>          10.7. Media &amp; Entertainment</a:t>
                      </a:r>
                    </a:p>
                  </a:txBody>
                  <a:tcPr>
                    <a:noFill/>
                    <a:lnL>
                      <a:noFill/>
                    </a:lnL>
                    <a:lnR>
                      <a:noFill/>
                    </a:lnR>
                    <a:lnT>
                      <a:noFill/>
                    </a:lnT>
                    <a:lnB>
                      <a:noFill/>
                    </a:lnB>
                  </a:tcPr>
                </a:tc>
              </a:tr>
              <a:tr h="322729">
                <a:tc>
                  <a:txBody>
                    <a:bodyPr/>
                    <a:lstStyle/>
                    <a:p>
                      <a:pPr>
                        <a:defRPr sz="1100" b="0">
                          <a:solidFill>
                            <a:srgbClr val="000000"/>
                          </a:solidFill>
                          <a:latin typeface="Poppins"/>
                        </a:defRPr>
                      </a:pPr>
                      <a:r>
                        <a:t>          8.2. Small And Medium Enterprises</a:t>
                      </a:r>
                    </a:p>
                  </a:txBody>
                  <a:tcPr>
                    <a:noFill/>
                    <a:lnL>
                      <a:noFill/>
                    </a:lnL>
                    <a:lnR>
                      <a:noFill/>
                    </a:lnR>
                    <a:lnT>
                      <a:noFill/>
                    </a:lnT>
                    <a:lnB>
                      <a:noFill/>
                    </a:lnB>
                  </a:tcPr>
                </a:tc>
                <a:tc>
                  <a:txBody>
                    <a:bodyPr/>
                    <a:lstStyle/>
                    <a:p>
                      <a:pPr>
                        <a:defRPr sz="1100" b="0">
                          <a:solidFill>
                            <a:srgbClr val="000000"/>
                          </a:solidFill>
                          <a:latin typeface="Poppins"/>
                        </a:defRPr>
                      </a:pPr>
                      <a:r>
                        <a:t>          10.8. Energy &amp; Utilities</a:t>
                      </a:r>
                    </a:p>
                  </a:txBody>
                  <a:tcPr>
                    <a:noFill/>
                    <a:lnL>
                      <a:noFill/>
                    </a:lnL>
                    <a:lnR>
                      <a:noFill/>
                    </a:lnR>
                    <a:lnT>
                      <a:noFill/>
                    </a:lnT>
                    <a:lnB>
                      <a:noFill/>
                    </a:lnB>
                  </a:tcPr>
                </a:tc>
              </a:tr>
              <a:tr h="322729">
                <a:tc>
                  <a:txBody>
                    <a:bodyPr/>
                    <a:lstStyle/>
                    <a:p>
                      <a:pPr>
                        <a:defRPr sz="1100" b="0">
                          <a:solidFill>
                            <a:srgbClr val="000000"/>
                          </a:solidFill>
                          <a:latin typeface="Poppins"/>
                        </a:defRPr>
                      </a:pPr>
                      <a:r>
                        <a:t>          8.3. Large Enterprises</a:t>
                      </a:r>
                    </a:p>
                  </a:txBody>
                  <a:tcPr>
                    <a:noFill/>
                    <a:lnL>
                      <a:noFill/>
                    </a:lnL>
                    <a:lnR>
                      <a:noFill/>
                    </a:lnR>
                    <a:lnT>
                      <a:noFill/>
                    </a:lnT>
                    <a:lnB>
                      <a:noFill/>
                    </a:lnB>
                  </a:tcPr>
                </a:tc>
                <a:tc>
                  <a:txBody>
                    <a:bodyPr/>
                    <a:lstStyle/>
                    <a:p>
                      <a:pPr>
                        <a:defRPr sz="1100" b="0">
                          <a:solidFill>
                            <a:srgbClr val="000000"/>
                          </a:solidFill>
                          <a:latin typeface="Poppins"/>
                        </a:defRPr>
                      </a:pPr>
                      <a:r>
                        <a:t>          10.9. Transportation &amp; Logistics</a:t>
                      </a:r>
                    </a:p>
                  </a:txBody>
                  <a:tcPr>
                    <a:noFill/>
                    <a:lnL>
                      <a:noFill/>
                    </a:lnL>
                    <a:lnR>
                      <a:noFill/>
                    </a:lnR>
                    <a:lnT>
                      <a:noFill/>
                    </a:lnT>
                    <a:lnB>
                      <a:noFill/>
                    </a:lnB>
                  </a:tcPr>
                </a:tc>
              </a:tr>
              <a:tr h="322729">
                <a:tc>
                  <a:txBody>
                    <a:bodyPr/>
                    <a:lstStyle/>
                    <a:p>
                      <a:pPr>
                        <a:defRPr sz="1100" b="1">
                          <a:solidFill>
                            <a:srgbClr val="7030A0"/>
                          </a:solidFill>
                          <a:latin typeface="Poppins"/>
                        </a:defRPr>
                      </a:pPr>
                      <a:r>
                        <a:t>9. ETL Software Market Size by Application (2019-2032)</a:t>
                      </a:r>
                    </a:p>
                  </a:txBody>
                  <a:tcPr>
                    <a:noFill/>
                    <a:lnL>
                      <a:noFill/>
                    </a:lnL>
                    <a:lnR>
                      <a:noFill/>
                    </a:lnR>
                    <a:lnT>
                      <a:noFill/>
                    </a:lnT>
                    <a:lnB>
                      <a:noFill/>
                    </a:lnB>
                  </a:tcPr>
                </a:tc>
                <a:tc>
                  <a:txBody>
                    <a:bodyPr/>
                    <a:lstStyle/>
                    <a:p>
                      <a:pPr>
                        <a:defRPr sz="1100" b="0">
                          <a:solidFill>
                            <a:srgbClr val="000000"/>
                          </a:solidFill>
                          <a:latin typeface="Poppins"/>
                        </a:defRPr>
                      </a:pPr>
                      <a:r>
                        <a:t>          10.10. Education</a:t>
                      </a:r>
                    </a:p>
                  </a:txBody>
                  <a:tcPr>
                    <a:noFill/>
                    <a:lnL>
                      <a:noFill/>
                    </a:lnL>
                    <a:lnR>
                      <a:noFill/>
                    </a:lnR>
                    <a:lnT>
                      <a:noFill/>
                    </a:lnT>
                    <a:lnB>
                      <a:noFill/>
                    </a:lnB>
                  </a:tcPr>
                </a:tc>
              </a:tr>
              <a:tr h="322729">
                <a:tc>
                  <a:txBody>
                    <a:bodyPr/>
                    <a:lstStyle/>
                    <a:p>
                      <a:pPr>
                        <a:defRPr sz="1100" b="0">
                          <a:solidFill>
                            <a:srgbClr val="000000"/>
                          </a:solidFill>
                          <a:latin typeface="Poppins"/>
                        </a:defRPr>
                      </a:pPr>
                      <a:r>
                        <a:t>          9.1. Data Warehousing</a:t>
                      </a:r>
                    </a:p>
                  </a:txBody>
                  <a:tcPr>
                    <a:noFill/>
                    <a:lnL>
                      <a:noFill/>
                    </a:lnL>
                    <a:lnR>
                      <a:noFill/>
                    </a:lnR>
                    <a:lnT>
                      <a:noFill/>
                    </a:lnT>
                    <a:lnB>
                      <a:noFill/>
                    </a:lnB>
                  </a:tcPr>
                </a:tc>
                <a:tc>
                  <a:txBody>
                    <a:bodyPr/>
                    <a:lstStyle/>
                    <a:p>
                      <a:pPr>
                        <a:defRPr sz="1100" b="0">
                          <a:solidFill>
                            <a:srgbClr val="000000"/>
                          </a:solidFill>
                          <a:latin typeface="Poppins"/>
                        </a:defRPr>
                      </a:pPr>
                      <a:r>
                        <a:t>          10.11. Others</a:t>
                      </a:r>
                    </a:p>
                  </a:txBody>
                  <a:tcPr>
                    <a:noFill/>
                    <a:lnL>
                      <a:noFill/>
                    </a:lnL>
                    <a:lnR>
                      <a:noFill/>
                    </a:lnR>
                    <a:lnT>
                      <a:noFill/>
                    </a:lnT>
                    <a:lnB>
                      <a:noFill/>
                    </a:lnB>
                  </a:tcPr>
                </a:tc>
              </a:tr>
              <a:tr h="322729">
                <a:tc>
                  <a:txBody>
                    <a:bodyPr/>
                    <a:lstStyle/>
                    <a:p>
                      <a:pPr>
                        <a:defRPr sz="1100" b="0">
                          <a:solidFill>
                            <a:srgbClr val="000000"/>
                          </a:solidFill>
                          <a:latin typeface="Poppins"/>
                        </a:defRPr>
                      </a:pPr>
                      <a:r>
                        <a:t>          9.2. Business Intelligence &amp; Analytics</a:t>
                      </a:r>
                    </a:p>
                  </a:txBody>
                  <a:tcPr>
                    <a:noFill/>
                    <a:lnL>
                      <a:noFill/>
                    </a:lnL>
                    <a:lnR>
                      <a:noFill/>
                    </a:lnR>
                    <a:lnT>
                      <a:noFill/>
                    </a:lnT>
                    <a:lnB>
                      <a:noFill/>
                    </a:lnB>
                  </a:tcPr>
                </a:tc>
                <a:tc>
                  <a:txBody>
                    <a:bodyPr/>
                    <a:lstStyle/>
                    <a:p>
                      <a:pPr>
                        <a:defRPr sz="1100" b="1">
                          <a:solidFill>
                            <a:srgbClr val="7030A0"/>
                          </a:solidFill>
                          <a:latin typeface="Poppins"/>
                        </a:defRPr>
                      </a:pPr>
                      <a:r>
                        <a:t>11. Global ETL Software Market Size by Region (2019-2032)</a:t>
                      </a:r>
                    </a:p>
                  </a:txBody>
                  <a:tcPr>
                    <a:noFill/>
                    <a:lnL>
                      <a:noFill/>
                    </a:lnL>
                    <a:lnR>
                      <a:noFill/>
                    </a:lnR>
                    <a:lnT>
                      <a:noFill/>
                    </a:lnT>
                    <a:lnB>
                      <a:noFill/>
                    </a:lnB>
                  </a:tcPr>
                </a:tc>
              </a:tr>
              <a:tr h="322736">
                <a:tc>
                  <a:txBody>
                    <a:bodyPr/>
                    <a:lstStyle/>
                    <a:p>
                      <a:pPr>
                        <a:defRPr sz="1100" b="0">
                          <a:solidFill>
                            <a:srgbClr val="000000"/>
                          </a:solidFill>
                          <a:latin typeface="Poppins"/>
                        </a:defRPr>
                      </a:pPr>
                      <a:r>
                        <a:t>          9.3. Customer Relationship Management (CRM)</a:t>
                      </a:r>
                    </a:p>
                  </a:txBody>
                  <a:tcPr>
                    <a:noFill/>
                    <a:lnL>
                      <a:noFill/>
                    </a:lnL>
                    <a:lnR>
                      <a:noFill/>
                    </a:lnR>
                    <a:lnT>
                      <a:noFill/>
                    </a:lnT>
                    <a:lnB>
                      <a:noFill/>
                    </a:lnB>
                  </a:tcPr>
                </a:tc>
                <a:tc>
                  <a:txBody>
                    <a:bodyPr/>
                    <a:lstStyle/>
                    <a:p>
                      <a:pPr>
                        <a:defRPr sz="1100" b="0">
                          <a:solidFill>
                            <a:srgbClr val="000000"/>
                          </a:solidFill>
                          <a:latin typeface="Poppins"/>
                        </a:defRPr>
                      </a:pPr>
                      <a:r>
                        <a:t>          11.1. North America (By Component, By Deployment Mode, By Organization Size, By Application, By End User)</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11.1.1. US</a:t>
                      </a:r>
                    </a:p>
                  </a:txBody>
                  <a:tcPr>
                    <a:noFill/>
                    <a:lnL>
                      <a:noFill/>
                    </a:lnL>
                    <a:lnR>
                      <a:noFill/>
                    </a:lnR>
                    <a:lnT>
                      <a:noFill/>
                    </a:lnT>
                    <a:lnB>
                      <a:noFill/>
                    </a:lnB>
                  </a:tcPr>
                </a:tc>
                <a:tc>
                  <a:txBody>
                    <a:bodyPr/>
                    <a:lstStyle/>
                    <a:p>
                      <a:pPr>
                        <a:defRPr sz="1100" b="0">
                          <a:solidFill>
                            <a:srgbClr val="000000"/>
                          </a:solidFill>
                          <a:latin typeface="Poppins"/>
                        </a:defRPr>
                      </a:pPr>
                      <a:r>
                        <a:t>                    11.4.2. Mexico</a:t>
                      </a:r>
                    </a:p>
                  </a:txBody>
                  <a:tcPr>
                    <a:noFill/>
                    <a:lnL>
                      <a:noFill/>
                    </a:lnL>
                    <a:lnR>
                      <a:noFill/>
                    </a:lnR>
                    <a:lnT>
                      <a:noFill/>
                    </a:lnT>
                    <a:lnB>
                      <a:noFill/>
                    </a:lnB>
                  </a:tcPr>
                </a:tc>
              </a:tr>
              <a:tr h="322729">
                <a:tc>
                  <a:txBody>
                    <a:bodyPr/>
                    <a:lstStyle/>
                    <a:p>
                      <a:pPr>
                        <a:defRPr sz="1100" b="0">
                          <a:solidFill>
                            <a:srgbClr val="000000"/>
                          </a:solidFill>
                          <a:latin typeface="Poppins"/>
                        </a:defRPr>
                      </a:pPr>
                      <a:r>
                        <a:t>                    11.1.2. Canada</a:t>
                      </a:r>
                    </a:p>
                  </a:txBody>
                  <a:tcPr>
                    <a:noFill/>
                    <a:lnL>
                      <a:noFill/>
                    </a:lnL>
                    <a:lnR>
                      <a:noFill/>
                    </a:lnR>
                    <a:lnT>
                      <a:noFill/>
                    </a:lnT>
                    <a:lnB>
                      <a:noFill/>
                    </a:lnB>
                  </a:tcPr>
                </a:tc>
                <a:tc>
                  <a:txBody>
                    <a:bodyPr/>
                    <a:lstStyle/>
                    <a:p>
                      <a:pPr>
                        <a:defRPr sz="1100" b="0">
                          <a:solidFill>
                            <a:srgbClr val="000000"/>
                          </a:solidFill>
                          <a:latin typeface="Poppins"/>
                        </a:defRPr>
                      </a:pPr>
                      <a:r>
                        <a:t>                    11.4.3.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11.2. Europe (By Component, By Deployment Mode, By Organization Size, By Application, By End User)</a:t>
                      </a:r>
                    </a:p>
                  </a:txBody>
                  <a:tcPr>
                    <a:noFill/>
                    <a:lnL>
                      <a:noFill/>
                    </a:lnL>
                    <a:lnR>
                      <a:noFill/>
                    </a:lnR>
                    <a:lnT>
                      <a:noFill/>
                    </a:lnT>
                    <a:lnB>
                      <a:noFill/>
                    </a:lnB>
                  </a:tcPr>
                </a:tc>
                <a:tc>
                  <a:txBody>
                    <a:bodyPr/>
                    <a:lstStyle/>
                    <a:p>
                      <a:pPr>
                        <a:defRPr sz="1100" b="0">
                          <a:solidFill>
                            <a:srgbClr val="000000"/>
                          </a:solidFill>
                          <a:latin typeface="Poppins"/>
                        </a:defRPr>
                      </a:pPr>
                      <a:r>
                        <a:t>          11.5. Middle East &amp; Africa (By Component, By Deployment Mode, By Organization Size, By Application, By End User)</a:t>
                      </a:r>
                    </a:p>
                  </a:txBody>
                  <a:tcPr>
                    <a:noFill/>
                    <a:lnL>
                      <a:noFill/>
                    </a:lnL>
                    <a:lnR>
                      <a:noFill/>
                    </a:lnR>
                    <a:lnT>
                      <a:noFill/>
                    </a:lnT>
                    <a:lnB>
                      <a:noFill/>
                    </a:lnB>
                  </a:tcPr>
                </a:tc>
              </a:tr>
              <a:tr h="322729">
                <a:tc>
                  <a:txBody>
                    <a:bodyPr/>
                    <a:lstStyle/>
                    <a:p>
                      <a:pPr>
                        <a:defRPr sz="1100" b="0">
                          <a:solidFill>
                            <a:srgbClr val="000000"/>
                          </a:solidFill>
                          <a:latin typeface="Poppins"/>
                        </a:defRPr>
                      </a:pPr>
                      <a:r>
                        <a:t>                    11.2.1. UK</a:t>
                      </a:r>
                    </a:p>
                  </a:txBody>
                  <a:tcPr>
                    <a:noFill/>
                    <a:lnL>
                      <a:noFill/>
                    </a:lnL>
                    <a:lnR>
                      <a:noFill/>
                    </a:lnR>
                    <a:lnT>
                      <a:noFill/>
                    </a:lnT>
                    <a:lnB>
                      <a:noFill/>
                    </a:lnB>
                  </a:tcPr>
                </a:tc>
                <a:tc>
                  <a:txBody>
                    <a:bodyPr/>
                    <a:lstStyle/>
                    <a:p>
                      <a:pPr>
                        <a:defRPr sz="1100" b="0">
                          <a:solidFill>
                            <a:srgbClr val="000000"/>
                          </a:solidFill>
                          <a:latin typeface="Poppins"/>
                        </a:defRPr>
                      </a:pPr>
                      <a:r>
                        <a:t>                    11.5.1.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11.2.2. Germany</a:t>
                      </a:r>
                    </a:p>
                  </a:txBody>
                  <a:tcPr>
                    <a:noFill/>
                    <a:lnL>
                      <a:noFill/>
                    </a:lnL>
                    <a:lnR>
                      <a:noFill/>
                    </a:lnR>
                    <a:lnT>
                      <a:noFill/>
                    </a:lnT>
                    <a:lnB>
                      <a:noFill/>
                    </a:lnB>
                  </a:tcPr>
                </a:tc>
                <a:tc>
                  <a:txBody>
                    <a:bodyPr/>
                    <a:lstStyle/>
                    <a:p>
                      <a:pPr>
                        <a:defRPr sz="1100" b="0">
                          <a:solidFill>
                            <a:srgbClr val="000000"/>
                          </a:solidFill>
                          <a:latin typeface="Poppins"/>
                        </a:defRPr>
                      </a:pPr>
                      <a:r>
                        <a:t>                    11.5.2.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11.2.3. Spain</a:t>
                      </a:r>
                    </a:p>
                  </a:txBody>
                  <a:tcPr>
                    <a:noFill/>
                    <a:lnL>
                      <a:noFill/>
                    </a:lnL>
                    <a:lnR>
                      <a:noFill/>
                    </a:lnR>
                    <a:lnT>
                      <a:noFill/>
                    </a:lnT>
                    <a:lnB>
                      <a:noFill/>
                    </a:lnB>
                  </a:tcPr>
                </a:tc>
                <a:tc>
                  <a:txBody>
                    <a:bodyPr/>
                    <a:lstStyle/>
                    <a:p>
                      <a:pPr>
                        <a:defRPr sz="1100" b="0">
                          <a:solidFill>
                            <a:srgbClr val="000000"/>
                          </a:solidFill>
                          <a:latin typeface="Poppins"/>
                        </a:defRPr>
                      </a:pPr>
                      <a:r>
                        <a:t>                    11.5.3.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11.2.4. France</a:t>
                      </a:r>
                    </a:p>
                  </a:txBody>
                  <a:tcPr>
                    <a:noFill/>
                    <a:lnL>
                      <a:noFill/>
                    </a:lnL>
                    <a:lnR>
                      <a:noFill/>
                    </a:lnR>
                    <a:lnT>
                      <a:noFill/>
                    </a:lnT>
                    <a:lnB>
                      <a:noFill/>
                    </a:lnB>
                  </a:tcPr>
                </a:tc>
                <a:tc>
                  <a:txBody>
                    <a:bodyPr/>
                    <a:lstStyle/>
                    <a:p>
                      <a:pPr>
                        <a:defRPr sz="1100" b="1">
                          <a:solidFill>
                            <a:srgbClr val="7030A0"/>
                          </a:solidFill>
                          <a:latin typeface="Poppins"/>
                        </a:defRPr>
                      </a:pPr>
                      <a:r>
                        <a:t>12.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11.2.5. Italy</a:t>
                      </a:r>
                    </a:p>
                  </a:txBody>
                  <a:tcPr>
                    <a:noFill/>
                    <a:lnL>
                      <a:noFill/>
                    </a:lnL>
                    <a:lnR>
                      <a:noFill/>
                    </a:lnR>
                    <a:lnT>
                      <a:noFill/>
                    </a:lnT>
                    <a:lnB>
                      <a:noFill/>
                    </a:lnB>
                  </a:tcPr>
                </a:tc>
                <a:tc>
                  <a:txBody>
                    <a:bodyPr/>
                    <a:lstStyle/>
                    <a:p>
                      <a:pPr>
                        <a:defRPr sz="1100" b="0">
                          <a:solidFill>
                            <a:srgbClr val="000000"/>
                          </a:solidFill>
                          <a:latin typeface="Poppins"/>
                        </a:defRPr>
                      </a:pPr>
                      <a:r>
                        <a:t>          12.1.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11.2.6. Rest of Europe</a:t>
                      </a:r>
                    </a:p>
                  </a:txBody>
                  <a:tcPr>
                    <a:noFill/>
                    <a:lnL>
                      <a:noFill/>
                    </a:lnL>
                    <a:lnR>
                      <a:noFill/>
                    </a:lnR>
                    <a:lnT>
                      <a:noFill/>
                    </a:lnT>
                    <a:lnB>
                      <a:noFill/>
                    </a:lnB>
                  </a:tcPr>
                </a:tc>
                <a:tc>
                  <a:txBody>
                    <a:bodyPr/>
                    <a:lstStyle/>
                    <a:p>
                      <a:pPr>
                        <a:defRPr sz="1100" b="0">
                          <a:solidFill>
                            <a:srgbClr val="000000"/>
                          </a:solidFill>
                          <a:latin typeface="Poppins"/>
                        </a:defRPr>
                      </a:pPr>
                      <a:r>
                        <a:t>          12.2.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11.3. Asia-Pacific (By Component, By Deployment Mode, By Organization Size, By Application, By End User)</a:t>
                      </a:r>
                    </a:p>
                  </a:txBody>
                  <a:tcPr>
                    <a:noFill/>
                    <a:lnL>
                      <a:noFill/>
                    </a:lnL>
                    <a:lnR>
                      <a:noFill/>
                    </a:lnR>
                    <a:lnT>
                      <a:noFill/>
                    </a:lnT>
                    <a:lnB>
                      <a:noFill/>
                    </a:lnB>
                  </a:tcPr>
                </a:tc>
                <a:tc>
                  <a:txBody>
                    <a:bodyPr/>
                    <a:lstStyle/>
                    <a:p>
                      <a:pPr>
                        <a:defRPr sz="1100" b="0">
                          <a:solidFill>
                            <a:srgbClr val="000000"/>
                          </a:solidFill>
                          <a:latin typeface="Poppins"/>
                        </a:defRPr>
                      </a:pPr>
                      <a:r>
                        <a:t>          12.3.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11.3.1. China</a:t>
                      </a:r>
                    </a:p>
                  </a:txBody>
                  <a:tcPr>
                    <a:noFill/>
                    <a:lnL>
                      <a:noFill/>
                    </a:lnL>
                    <a:lnR>
                      <a:noFill/>
                    </a:lnR>
                    <a:lnT>
                      <a:noFill/>
                    </a:lnT>
                    <a:lnB>
                      <a:noFill/>
                    </a:lnB>
                  </a:tcPr>
                </a:tc>
                <a:tc>
                  <a:txBody>
                    <a:bodyPr/>
                    <a:lstStyle/>
                    <a:p>
                      <a:pPr>
                        <a:defRPr sz="1100" b="0">
                          <a:solidFill>
                            <a:srgbClr val="000000"/>
                          </a:solidFill>
                          <a:latin typeface="Poppins"/>
                        </a:defRPr>
                      </a:pPr>
                      <a:r>
                        <a:t>          12.4.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11.3.2. India</a:t>
                      </a:r>
                    </a:p>
                  </a:txBody>
                  <a:tcPr>
                    <a:noFill/>
                    <a:lnL>
                      <a:noFill/>
                    </a:lnL>
                    <a:lnR>
                      <a:noFill/>
                    </a:lnR>
                    <a:lnT>
                      <a:noFill/>
                    </a:lnT>
                    <a:lnB>
                      <a:noFill/>
                    </a:lnB>
                  </a:tcPr>
                </a:tc>
                <a:tc>
                  <a:txBody>
                    <a:bodyPr/>
                    <a:lstStyle/>
                    <a:p>
                      <a:pPr>
                        <a:defRPr sz="1100" b="0">
                          <a:solidFill>
                            <a:srgbClr val="000000"/>
                          </a:solidFill>
                          <a:latin typeface="Poppins"/>
                        </a:defRPr>
                      </a:pPr>
                      <a:r>
                        <a:t>          12.5.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11.3.3. Japan</a:t>
                      </a:r>
                    </a:p>
                  </a:txBody>
                  <a:tcPr>
                    <a:noFill/>
                    <a:lnL>
                      <a:noFill/>
                    </a:lnL>
                    <a:lnR>
                      <a:noFill/>
                    </a:lnR>
                    <a:lnT>
                      <a:noFill/>
                    </a:lnT>
                    <a:lnB>
                      <a:noFill/>
                    </a:lnB>
                  </a:tcPr>
                </a:tc>
                <a:tc>
                  <a:txBody>
                    <a:bodyPr/>
                    <a:lstStyle/>
                    <a:p>
                      <a:pPr>
                        <a:defRPr sz="1100" b="1">
                          <a:solidFill>
                            <a:srgbClr val="7030A0"/>
                          </a:solidFill>
                          <a:latin typeface="Poppins"/>
                        </a:defRPr>
                      </a:pPr>
                      <a:r>
                        <a:t>13.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11.3.4. South Korea</a:t>
                      </a:r>
                    </a:p>
                  </a:txBody>
                  <a:tcPr>
                    <a:noFill/>
                    <a:lnL>
                      <a:noFill/>
                    </a:lnL>
                    <a:lnR>
                      <a:noFill/>
                    </a:lnR>
                    <a:lnT>
                      <a:noFill/>
                    </a:lnT>
                    <a:lnB>
                      <a:noFill/>
                    </a:lnB>
                  </a:tcPr>
                </a:tc>
                <a:tc>
                  <a:txBody>
                    <a:bodyPr/>
                    <a:lstStyle/>
                    <a:p>
                      <a:pPr>
                        <a:defRPr sz="1100" b="0">
                          <a:solidFill>
                            <a:srgbClr val="000000"/>
                          </a:solidFill>
                          <a:latin typeface="Poppins"/>
                        </a:defRPr>
                      </a:pPr>
                      <a:r>
                        <a:t>          13.1. Alteryx</a:t>
                      </a:r>
                    </a:p>
                  </a:txBody>
                  <a:tcPr>
                    <a:noFill/>
                    <a:lnL>
                      <a:noFill/>
                    </a:lnL>
                    <a:lnR>
                      <a:noFill/>
                    </a:lnR>
                    <a:lnT>
                      <a:noFill/>
                    </a:lnT>
                    <a:lnB>
                      <a:noFill/>
                    </a:lnB>
                  </a:tcPr>
                </a:tc>
              </a:tr>
              <a:tr h="322729">
                <a:tc>
                  <a:txBody>
                    <a:bodyPr/>
                    <a:lstStyle/>
                    <a:p>
                      <a:pPr>
                        <a:defRPr sz="1100" b="0">
                          <a:solidFill>
                            <a:srgbClr val="000000"/>
                          </a:solidFill>
                          <a:latin typeface="Poppins"/>
                        </a:defRPr>
                      </a:pPr>
                      <a:r>
                        <a:t>                    11.3.5. Rest of Asia Pacific</a:t>
                      </a:r>
                    </a:p>
                  </a:txBody>
                  <a:tcPr>
                    <a:noFill/>
                    <a:lnL>
                      <a:noFill/>
                    </a:lnL>
                    <a:lnR>
                      <a:noFill/>
                    </a:lnR>
                    <a:lnT>
                      <a:noFill/>
                    </a:lnT>
                    <a:lnB>
                      <a:noFill/>
                    </a:lnB>
                  </a:tcPr>
                </a:tc>
                <a:tc>
                  <a:txBody>
                    <a:bodyPr/>
                    <a:lstStyle/>
                    <a:p>
                      <a:pPr>
                        <a:defRPr sz="1100" b="0">
                          <a:solidFill>
                            <a:srgbClr val="000000"/>
                          </a:solidFill>
                          <a:latin typeface="Poppins"/>
                        </a:defRPr>
                      </a:pPr>
                      <a:r>
                        <a:t>                    13.1.1. Company Overview</a:t>
                      </a:r>
                    </a:p>
                  </a:txBody>
                  <a:tcPr>
                    <a:noFill/>
                    <a:lnL>
                      <a:noFill/>
                    </a:lnL>
                    <a:lnR>
                      <a:noFill/>
                    </a:lnR>
                    <a:lnT>
                      <a:noFill/>
                    </a:lnT>
                    <a:lnB>
                      <a:noFill/>
                    </a:lnB>
                  </a:tcPr>
                </a:tc>
              </a:tr>
              <a:tr h="322729">
                <a:tc>
                  <a:txBody>
                    <a:bodyPr/>
                    <a:lstStyle/>
                    <a:p>
                      <a:pPr>
                        <a:defRPr sz="1100" b="0">
                          <a:solidFill>
                            <a:srgbClr val="000000"/>
                          </a:solidFill>
                          <a:latin typeface="Poppins"/>
                        </a:defRPr>
                      </a:pPr>
                      <a:r>
                        <a:t>          11.4. Latin America (By Component, By Deployment Mode, By Organization Size, By Application, By End User)</a:t>
                      </a:r>
                    </a:p>
                  </a:txBody>
                  <a:tcPr>
                    <a:noFill/>
                    <a:lnL>
                      <a:noFill/>
                    </a:lnL>
                    <a:lnR>
                      <a:noFill/>
                    </a:lnR>
                    <a:lnT>
                      <a:noFill/>
                    </a:lnT>
                    <a:lnB>
                      <a:noFill/>
                    </a:lnB>
                  </a:tcPr>
                </a:tc>
                <a:tc>
                  <a:txBody>
                    <a:bodyPr/>
                    <a:lstStyle/>
                    <a:p>
                      <a:pPr>
                        <a:defRPr sz="1100" b="0">
                          <a:solidFill>
                            <a:srgbClr val="000000"/>
                          </a:solidFill>
                          <a:latin typeface="Poppins"/>
                        </a:defRPr>
                      </a:pPr>
                      <a:r>
                        <a:t>                    13.1.2. Product Portfolio Overview</a:t>
                      </a:r>
                    </a:p>
                  </a:txBody>
                  <a:tcPr>
                    <a:noFill/>
                    <a:lnL>
                      <a:noFill/>
                    </a:lnL>
                    <a:lnR>
                      <a:noFill/>
                    </a:lnR>
                    <a:lnT>
                      <a:noFill/>
                    </a:lnT>
                    <a:lnB>
                      <a:noFill/>
                    </a:lnB>
                  </a:tcPr>
                </a:tc>
              </a:tr>
              <a:tr h="322736">
                <a:tc>
                  <a:txBody>
                    <a:bodyPr/>
                    <a:lstStyle/>
                    <a:p>
                      <a:pPr>
                        <a:defRPr sz="1100" b="0">
                          <a:solidFill>
                            <a:srgbClr val="000000"/>
                          </a:solidFill>
                          <a:latin typeface="Poppins"/>
                        </a:defRPr>
                      </a:pPr>
                      <a:r>
                        <a:t>                    11.4.1. Brazil</a:t>
                      </a:r>
                    </a:p>
                  </a:txBody>
                  <a:tcPr>
                    <a:noFill/>
                    <a:lnL>
                      <a:noFill/>
                    </a:lnL>
                    <a:lnR>
                      <a:noFill/>
                    </a:lnR>
                    <a:lnT>
                      <a:noFill/>
                    </a:lnT>
                    <a:lnB>
                      <a:noFill/>
                    </a:lnB>
                  </a:tcPr>
                </a:tc>
                <a:tc>
                  <a:txBody>
                    <a:bodyPr/>
                    <a:lstStyle/>
                    <a:p>
                      <a:pPr>
                        <a:defRPr sz="1100" b="0">
                          <a:solidFill>
                            <a:srgbClr val="000000"/>
                          </a:solidFill>
                          <a:latin typeface="Poppins"/>
                        </a:defRPr>
                      </a:pPr>
                      <a:r>
                        <a:t>                    13.1.3. Financial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13.1.4. Key Developments</a:t>
                      </a:r>
                    </a:p>
                  </a:txBody>
                  <a:tcPr>
                    <a:noFill/>
                    <a:lnL>
                      <a:noFill/>
                    </a:lnL>
                    <a:lnR>
                      <a:noFill/>
                    </a:lnR>
                    <a:lnT>
                      <a:noFill/>
                    </a:lnT>
                    <a:lnB>
                      <a:noFill/>
                    </a:lnB>
                  </a:tcPr>
                </a:tc>
                <a:tc>
                  <a:txBody>
                    <a:bodyPr/>
                    <a:lstStyle/>
                    <a:p>
                      <a:pPr>
                        <a:defRPr sz="1100" b="0">
                          <a:solidFill>
                            <a:srgbClr val="000000"/>
                          </a:solidFill>
                          <a:latin typeface="Poppins"/>
                        </a:defRPr>
                      </a:pPr>
                      <a:r>
                        <a:t>          13.17. Hevo Data Pvt. Ltd.</a:t>
                      </a:r>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ppins"/>
                        </a:defRPr>
                      </a:pPr>
                      <a:r>
                        <a:t>          13.18. PuppyGraph</a:t>
                      </a:r>
                    </a:p>
                  </a:txBody>
                  <a:tcPr>
                    <a:noFill/>
                    <a:lnL>
                      <a:noFill/>
                    </a:lnL>
                    <a:lnR>
                      <a:noFill/>
                    </a:lnR>
                    <a:lnT>
                      <a:noFill/>
                    </a:lnT>
                    <a:lnB>
                      <a:noFill/>
                    </a:lnB>
                  </a:tcPr>
                </a:tc>
              </a:tr>
              <a:tr h="322729">
                <a:tc>
                  <a:txBody>
                    <a:bodyPr/>
                    <a:lstStyle/>
                    <a:p>
                      <a:pPr>
                        <a:defRPr sz="1100" b="0">
                          <a:solidFill>
                            <a:srgbClr val="000000"/>
                          </a:solidFill>
                          <a:latin typeface="Poppins"/>
                        </a:defRPr>
                      </a:pPr>
                      <a:r>
                        <a:t>          13.2. Amazon Web Services</a:t>
                      </a:r>
                    </a:p>
                  </a:txBody>
                  <a:tcPr>
                    <a:noFill/>
                    <a:lnL>
                      <a:noFill/>
                    </a:lnL>
                    <a:lnR>
                      <a:noFill/>
                    </a:lnR>
                    <a:lnT>
                      <a:noFill/>
                    </a:lnT>
                    <a:lnB>
                      <a:noFill/>
                    </a:lnB>
                  </a:tcPr>
                </a:tc>
                <a:tc>
                  <a:txBody>
                    <a:bodyPr/>
                    <a:lstStyle/>
                    <a:p>
                      <a:pPr>
                        <a:defRPr sz="1100" b="0">
                          <a:solidFill>
                            <a:srgbClr val="000000"/>
                          </a:solidFill>
                          <a:latin typeface="Poppins"/>
                        </a:defRPr>
                      </a:pPr>
                      <a:r>
                        <a:t>          13.19. Snowplow Analytics Ltd.</a:t>
                      </a:r>
                    </a:p>
                  </a:txBody>
                  <a:tcPr>
                    <a:noFill/>
                    <a:lnL>
                      <a:noFill/>
                    </a:lnL>
                    <a:lnR>
                      <a:noFill/>
                    </a:lnR>
                    <a:lnT>
                      <a:noFill/>
                    </a:lnT>
                    <a:lnB>
                      <a:noFill/>
                    </a:lnB>
                  </a:tcPr>
                </a:tc>
              </a:tr>
              <a:tr h="322729">
                <a:tc>
                  <a:txBody>
                    <a:bodyPr/>
                    <a:lstStyle/>
                    <a:p>
                      <a:pPr>
                        <a:defRPr sz="1100" b="0">
                          <a:solidFill>
                            <a:srgbClr val="000000"/>
                          </a:solidFill>
                          <a:latin typeface="Poppins"/>
                        </a:defRPr>
                      </a:pPr>
                      <a:r>
                        <a:t>          13.3. Microsoft Corporation</a:t>
                      </a:r>
                    </a:p>
                  </a:txBody>
                  <a:tcPr>
                    <a:noFill/>
                    <a:lnL>
                      <a:noFill/>
                    </a:lnL>
                    <a:lnR>
                      <a:noFill/>
                    </a:lnR>
                    <a:lnT>
                      <a:noFill/>
                    </a:lnT>
                    <a:lnB>
                      <a:noFill/>
                    </a:lnB>
                  </a:tcPr>
                </a:tc>
                <a:tc>
                  <a:txBody>
                    <a:bodyPr/>
                    <a:lstStyle/>
                    <a:p>
                      <a:pPr>
                        <a:defRPr sz="1100" b="0">
                          <a:solidFill>
                            <a:srgbClr val="000000"/>
                          </a:solidFill>
                          <a:latin typeface="Poppins"/>
                        </a:defRPr>
                      </a:pPr>
                      <a:r>
                        <a:t>          13.20. Upsolver Inc.</a:t>
                      </a:r>
                    </a:p>
                  </a:txBody>
                  <a:tcPr>
                    <a:noFill/>
                    <a:lnL>
                      <a:noFill/>
                    </a:lnL>
                    <a:lnR>
                      <a:noFill/>
                    </a:lnR>
                    <a:lnT>
                      <a:noFill/>
                    </a:lnT>
                    <a:lnB>
                      <a:noFill/>
                    </a:lnB>
                  </a:tcPr>
                </a:tc>
              </a:tr>
              <a:tr h="322729">
                <a:tc>
                  <a:txBody>
                    <a:bodyPr/>
                    <a:lstStyle/>
                    <a:p>
                      <a:pPr>
                        <a:defRPr sz="1100" b="0">
                          <a:solidFill>
                            <a:srgbClr val="000000"/>
                          </a:solidFill>
                          <a:latin typeface="Poppins"/>
                        </a:defRPr>
                      </a:pPr>
                      <a:r>
                        <a:t>          13.4. Google LLC</a:t>
                      </a:r>
                    </a:p>
                  </a:txBody>
                  <a:tcPr>
                    <a:noFill/>
                    <a:lnL>
                      <a:noFill/>
                    </a:lnL>
                    <a:lnR>
                      <a:noFill/>
                    </a:lnR>
                    <a:lnT>
                      <a:noFill/>
                    </a:lnT>
                    <a:lnB>
                      <a:noFill/>
                    </a:lnB>
                  </a:tcPr>
                </a:tc>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r>
              <a:tr h="322729">
                <a:tc>
                  <a:txBody>
                    <a:bodyPr/>
                    <a:lstStyle/>
                    <a:p>
                      <a:pPr>
                        <a:defRPr sz="1100" b="0">
                          <a:solidFill>
                            <a:srgbClr val="000000"/>
                          </a:solidFill>
                          <a:latin typeface="Poppins"/>
                        </a:defRPr>
                      </a:pPr>
                      <a:r>
                        <a:t>          13.5. International Business Machines Corporation</a:t>
                      </a:r>
                    </a:p>
                  </a:txBody>
                  <a:tcPr>
                    <a:noFill/>
                    <a:lnL>
                      <a:noFill/>
                    </a:lnL>
                    <a:lnR>
                      <a:noFill/>
                    </a:lnR>
                    <a:lnT>
                      <a:noFill/>
                    </a:lnT>
                    <a:lnB>
                      <a:noFill/>
                    </a:lnB>
                  </a:tcPr>
                </a:tc>
                <a:tc>
                  <a:txBody>
                    <a:bodyPr/>
                    <a:lstStyle/>
                    <a:p>
                      <a:pPr>
                        <a:defRPr sz="1100" b="1">
                          <a:solidFill>
                            <a:srgbClr val="7030A0"/>
                          </a:solidFill>
                          <a:latin typeface="Poppins"/>
                        </a:defRPr>
                      </a:pPr>
                      <a:r>
                        <a:t>14.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13.6. Oracle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13.7. SAP SE</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13.8. SAS Institute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13.9. SnapLogic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13.10. Fivetran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13.11. Matillion Ltd.</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13.12. Dell Boomi,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13.13. Stitch Data,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13.14. Apache NiFi</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13.15. Qlik Compose</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1100" b="0">
                          <a:solidFill>
                            <a:srgbClr val="000000"/>
                          </a:solidFill>
                          <a:latin typeface="Poppins"/>
                        </a:defRPr>
                      </a:pPr>
                      <a:r>
                        <a:t>          13.16. Informatica LLC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ETL SOFTWARE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